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60" r:id="rId2"/>
    <p:sldId id="261" r:id="rId3"/>
    <p:sldId id="262" r:id="rId4"/>
    <p:sldId id="264" r:id="rId5"/>
    <p:sldId id="275" r:id="rId6"/>
    <p:sldId id="276" r:id="rId7"/>
    <p:sldId id="277" r:id="rId8"/>
    <p:sldId id="266" r:id="rId9"/>
    <p:sldId id="265" r:id="rId10"/>
    <p:sldId id="268" r:id="rId11"/>
    <p:sldId id="267" r:id="rId12"/>
    <p:sldId id="269" r:id="rId13"/>
    <p:sldId id="270" r:id="rId14"/>
    <p:sldId id="272" r:id="rId15"/>
    <p:sldId id="273" r:id="rId16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(DOSB) acceptance of chess</a:t>
            </a:r>
            <a:endParaRPr kumimoji="1"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/>
              <a:t> (a) a sport has to</a:t>
            </a:r>
          </a:p>
          <a:p>
            <a:r>
              <a:rPr lang="en-US" altLang="zh-CN" dirty="0"/>
              <a:t>include some form of physical activity; (b) it should convey ethical values, such as fair play, equal opportunities, as well as a</a:t>
            </a:r>
          </a:p>
          <a:p>
            <a:r>
              <a:rPr lang="en-US" altLang="zh-CN" dirty="0"/>
              <a:t>person’s inviolability; and (c) clear </a:t>
            </a:r>
            <a:r>
              <a:rPr lang="en-US" altLang="zh-CN" dirty="0" err="1"/>
              <a:t>organisational</a:t>
            </a:r>
            <a:r>
              <a:rPr lang="en-US" altLang="zh-CN" dirty="0"/>
              <a:t> structures need to be existent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792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9912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556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B93FB-3F94-4562-8139-233FC2A8E1BF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68" y="136131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68" y="38409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184" y="523097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84" y="1983597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039" y="516256"/>
            <a:ext cx="10515890" cy="13243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39" y="1935192"/>
            <a:ext cx="5163349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039" y="2818085"/>
            <a:ext cx="5163349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6931" y="1935192"/>
            <a:ext cx="5186998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6931" y="2818085"/>
            <a:ext cx="5186998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723122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1584" y="723123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84" y="2323322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84" y="523097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84" y="523097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168" y="5231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168" y="1983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  <a:p>
            <a:pPr lvl="5"/>
            <a:r>
              <a:rPr lang="zh-CN" altLang="en-US" dirty="0"/>
              <a:t>第六级</a:t>
            </a:r>
            <a:endParaRPr lang="en-US" altLang="zh-CN" dirty="0"/>
          </a:p>
          <a:p>
            <a:pPr marL="2971800" marR="0" lvl="6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第七级</a:t>
            </a:r>
            <a:endParaRPr lang="en-US" altLang="zh-CN" dirty="0"/>
          </a:p>
          <a:p>
            <a:pPr marL="3429000" marR="0" lvl="7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第八级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第九级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dirty="0"/>
          </a:p>
          <a:p>
            <a:pPr lvl="5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 lang="zh-CN" altLang="en-US" sz="2400" kern="1200" dirty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303810" y="2237458"/>
            <a:ext cx="782193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>
                <a:latin typeface="Times New Roman" panose="02020603050405020304" pitchFamily="18" charset="0"/>
                <a:cs typeface="Times New Roman" panose="02020603050405020304" pitchFamily="18" charset="0"/>
              </a:rPr>
              <a:t>Investment Analytics System </a:t>
            </a:r>
          </a:p>
          <a:p>
            <a:r>
              <a:rPr lang="en-US" altLang="zh-CN" sz="4800" b="1">
                <a:latin typeface="Times New Roman" panose="02020603050405020304" pitchFamily="18" charset="0"/>
                <a:cs typeface="Times New Roman" panose="02020603050405020304" pitchFamily="18" charset="0"/>
              </a:rPr>
              <a:t>Using Machine Learning</a:t>
            </a:r>
            <a:endParaRPr lang="zh-CN" altLang="en-US" sz="4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519988" y="3723131"/>
            <a:ext cx="5135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>
                <a:latin typeface="Times New Roman" panose="02020603050405020304" pitchFamily="18" charset="0"/>
                <a:cs typeface="Times New Roman" panose="02020603050405020304" pitchFamily="18" charset="0"/>
              </a:rPr>
              <a:t>2nd Progress Report (6.14)</a:t>
            </a:r>
            <a:endParaRPr lang="zh-CN" alt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03837" y="4691425"/>
            <a:ext cx="19183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Group members: </a:t>
            </a:r>
            <a:endParaRPr lang="zh-CN" alt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 userDrawn="1"/>
        </p:nvSpPr>
        <p:spPr>
          <a:xfrm>
            <a:off x="4443642" y="4691425"/>
            <a:ext cx="3304777" cy="3683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algn="l"/>
            <a:r>
              <a:rPr lang="en-US" altLang="zh-CN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Du</a:t>
            </a:r>
            <a:r>
              <a:rPr lang="zh-CN" altLang="en-US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Jianzhang, Wu Zhouyin, Yang Anjinyu, Xie Tianyou</a:t>
            </a:r>
            <a:endParaRPr lang="zh-CN" altLang="en-US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5885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- Sales Volume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upload_post_object_v2_8268489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9699" y="1164859"/>
            <a:ext cx="8199506" cy="556205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36695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- Risk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 descr="upload_post_object_v2_55148180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0115" y="1695919"/>
            <a:ext cx="7371704" cy="488184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81900" y="1295944"/>
            <a:ext cx="73152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Char char="•"/>
            </a:pPr>
            <a:r>
              <a:rPr lang="en-US" altLang="zh-CN" sz="2000">
                <a:solidFill>
                  <a:srgbClr val="4C4C4C"/>
                </a:solidFill>
                <a:latin typeface="PT Serif" charset="0"/>
                <a:sym typeface="+mn-ea"/>
              </a:rPr>
              <a:t>Risk Analysis:</a:t>
            </a:r>
            <a:endParaRPr lang="en-US" altLang="en-US" sz="2000">
              <a:solidFill>
                <a:srgbClr val="4C4C4C"/>
              </a:solidFill>
              <a:latin typeface="PT Serif" charset="0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5840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– Daily Return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 descr="upload_post_object_v2_06753048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1418" y="1410644"/>
            <a:ext cx="6869099" cy="507048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67494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– Moving Average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81900" y="1295944"/>
            <a:ext cx="10166310" cy="10147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342900" indent="-342900" algn="l">
              <a:buChar char="•"/>
            </a:pPr>
            <a:r>
              <a:rPr lang="en-US" altLang="zh-CN" sz="2000">
                <a:solidFill>
                  <a:srgbClr val="4C4C4C"/>
                </a:solidFill>
                <a:latin typeface="PT Serif" charset="0"/>
                <a:sym typeface="+mn-ea"/>
              </a:rPr>
              <a:t>Moving average: </a:t>
            </a:r>
            <a:r>
              <a:rPr lang="en-US" sz="2000" b="0">
                <a:solidFill>
                  <a:srgbClr val="202124"/>
                </a:solidFill>
                <a:latin typeface="Google Sans" charset="0"/>
              </a:rPr>
              <a:t>In finance, moving averages are often used by technical analysts to keep track of price trends for specific securities.</a:t>
            </a:r>
            <a:endParaRPr lang="en-US" altLang="en-US" sz="2000" b="0">
              <a:solidFill>
                <a:srgbClr val="202124"/>
              </a:solidFill>
              <a:latin typeface="Google Sans" charset="0"/>
              <a:sym typeface="+mn-ea"/>
            </a:endParaRPr>
          </a:p>
        </p:txBody>
      </p:sp>
      <p:pic>
        <p:nvPicPr>
          <p:cNvPr id="4" name="图片 3" descr="upload_post_object_v2_59853606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4916" y="2049456"/>
            <a:ext cx="6980303" cy="464468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67794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Expanded Features Design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85272" y="1427030"/>
            <a:ext cx="6741702" cy="380029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>
              <a:buNone/>
            </a:pPr>
            <a:r>
              <a:rPr lang="en-US" altLang="zh-CN" sz="3200" b="1" dirty="0">
                <a:solidFill>
                  <a:srgbClr val="4C4C4C"/>
                </a:solidFill>
                <a:latin typeface="PT Serif" charset="0"/>
              </a:rPr>
              <a:t>Backend functions:</a:t>
            </a:r>
          </a:p>
          <a:p>
            <a:pPr marL="342900" indent="-342900" algn="l">
              <a:buChar char="•"/>
            </a:pPr>
            <a:r>
              <a:rPr lang="en-US" altLang="zh-CN" sz="3200" dirty="0">
                <a:solidFill>
                  <a:srgbClr val="4C4C4C"/>
                </a:solidFill>
                <a:latin typeface="PT Serif" charset="0"/>
              </a:rPr>
              <a:t>WeChat alerts</a:t>
            </a:r>
          </a:p>
          <a:p>
            <a:pPr marL="342900" indent="-342900" algn="l">
              <a:buChar char="•"/>
            </a:pPr>
            <a:r>
              <a:rPr lang="en-US" altLang="zh-CN" sz="3200" dirty="0">
                <a:solidFill>
                  <a:srgbClr val="4C4C4C"/>
                </a:solidFill>
                <a:latin typeface="PT Serif" charset="0"/>
              </a:rPr>
              <a:t>imitate trading</a:t>
            </a:r>
          </a:p>
          <a:p>
            <a:pPr marL="342900" indent="-342900" algn="l">
              <a:buChar char="•"/>
            </a:pPr>
            <a:r>
              <a:rPr lang="en-US" altLang="zh-CN" sz="3200" dirty="0">
                <a:solidFill>
                  <a:srgbClr val="4C4C4C"/>
                </a:solidFill>
                <a:latin typeface="PT Serif" charset="0"/>
              </a:rPr>
              <a:t>k-line statistics</a:t>
            </a:r>
          </a:p>
          <a:p>
            <a:pPr marL="342900" indent="-342900" algn="l">
              <a:buChar char="•"/>
            </a:pPr>
            <a:endParaRPr lang="en-US" altLang="zh-CN" sz="3200" dirty="0">
              <a:solidFill>
                <a:srgbClr val="4C4C4C"/>
              </a:solidFill>
              <a:latin typeface="PT Serif" charset="0"/>
            </a:endParaRPr>
          </a:p>
          <a:p>
            <a:pPr indent="0" algn="l">
              <a:buNone/>
            </a:pPr>
            <a:r>
              <a:rPr lang="en-US" altLang="zh-CN" sz="3200" b="1" dirty="0">
                <a:solidFill>
                  <a:srgbClr val="4C4C4C"/>
                </a:solidFill>
                <a:latin typeface="PT Serif" charset="0"/>
              </a:rPr>
              <a:t>Algorithm:</a:t>
            </a:r>
          </a:p>
          <a:p>
            <a:pPr indent="0" algn="l">
              <a:buNone/>
            </a:pPr>
            <a:r>
              <a:rPr lang="en-US" altLang="zh-CN" sz="3200" dirty="0">
                <a:solidFill>
                  <a:srgbClr val="4C4C4C"/>
                </a:solidFill>
                <a:latin typeface="PT Serif" charset="0"/>
              </a:rPr>
              <a:t>Complete stock price prediction algorithm</a:t>
            </a:r>
          </a:p>
          <a:p>
            <a:pPr indent="0" algn="l">
              <a:buNone/>
            </a:pPr>
            <a:endParaRPr lang="en-US" altLang="zh-CN" sz="2400" dirty="0">
              <a:solidFill>
                <a:srgbClr val="4C4C4C"/>
              </a:solidFill>
              <a:latin typeface="PT Serif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12795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28EB8FD-BF20-F892-6639-79FEF401A3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463042"/>
              </p:ext>
            </p:extLst>
          </p:nvPr>
        </p:nvGraphicFramePr>
        <p:xfrm>
          <a:off x="1470380" y="1652375"/>
          <a:ext cx="9251239" cy="46975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64344">
                  <a:extLst>
                    <a:ext uri="{9D8B030D-6E8A-4147-A177-3AD203B41FA5}">
                      <a16:colId xmlns:a16="http://schemas.microsoft.com/office/drawing/2014/main" val="1364960840"/>
                    </a:ext>
                  </a:extLst>
                </a:gridCol>
                <a:gridCol w="3654673">
                  <a:extLst>
                    <a:ext uri="{9D8B030D-6E8A-4147-A177-3AD203B41FA5}">
                      <a16:colId xmlns:a16="http://schemas.microsoft.com/office/drawing/2014/main" val="1948167729"/>
                    </a:ext>
                  </a:extLst>
                </a:gridCol>
                <a:gridCol w="2566111">
                  <a:extLst>
                    <a:ext uri="{9D8B030D-6E8A-4147-A177-3AD203B41FA5}">
                      <a16:colId xmlns:a16="http://schemas.microsoft.com/office/drawing/2014/main" val="2072240211"/>
                    </a:ext>
                  </a:extLst>
                </a:gridCol>
                <a:gridCol w="2566111">
                  <a:extLst>
                    <a:ext uri="{9D8B030D-6E8A-4147-A177-3AD203B41FA5}">
                      <a16:colId xmlns:a16="http://schemas.microsoft.com/office/drawing/2014/main" val="2355910121"/>
                    </a:ext>
                  </a:extLst>
                </a:gridCol>
              </a:tblGrid>
              <a:tr h="322667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Tasks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completion time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Estimated number of 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learning hours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1972445885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Collection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week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1529097559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Preprocessing</a:t>
                      </a:r>
                      <a:endParaRPr lang="zh-CN" sz="16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week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4144227044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 Selection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week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29557720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Development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weeks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  <a:endParaRPr lang="zh-CN" sz="16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1590382895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Evaluation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week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1966273010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Graphical Representation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weeks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1211732103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User Interface Development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weeks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3107658198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Real-time Data Integration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week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1216610192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Testing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week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3398301516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Deployment &amp; Maintenance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week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/>
                </a:tc>
                <a:extLst>
                  <a:ext uri="{0D108BD9-81ED-4DB2-BD59-A6C34878D82A}">
                    <a16:rowId xmlns:a16="http://schemas.microsoft.com/office/drawing/2014/main" val="746015378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6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Total: 300</a:t>
                      </a:r>
                      <a:endParaRPr lang="zh-CN" sz="16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45780" marR="45780" marT="0" marB="0" anchor="ctr"/>
                </a:tc>
                <a:extLst>
                  <a:ext uri="{0D108BD9-81ED-4DB2-BD59-A6C34878D82A}">
                    <a16:rowId xmlns:a16="http://schemas.microsoft.com/office/drawing/2014/main" val="50746706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693801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>
                <a:latin typeface="Times New Roman" panose="02020603050405020304" pitchFamily="18" charset="0"/>
                <a:cs typeface="Times New Roman" panose="02020603050405020304" pitchFamily="18" charset="0"/>
              </a:rPr>
              <a:t>Last week work </a:t>
            </a:r>
            <a:r>
              <a:rPr lang="zh-CN" altLang="en-US" sz="480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CN" sz="4800">
                <a:latin typeface="Times New Roman" panose="02020603050405020304" pitchFamily="18" charset="0"/>
                <a:cs typeface="Times New Roman" panose="02020603050405020304" pitchFamily="18" charset="0"/>
              </a:rPr>
              <a:t>Front end</a:t>
            </a:r>
            <a:endParaRPr lang="zh-CN" altLang="en-US" sz="4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 descr="upload_post_object_v2_12003060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1940" y="3364609"/>
            <a:ext cx="6018624" cy="3366653"/>
          </a:xfrm>
          <a:prstGeom prst="rect">
            <a:avLst/>
          </a:prstGeom>
        </p:spPr>
      </p:pic>
      <p:pic>
        <p:nvPicPr>
          <p:cNvPr id="8" name="图片 7" descr="upload_post_object_v2_83184160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769" y="1296029"/>
            <a:ext cx="5736079" cy="3232567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7774616" y="2728162"/>
            <a:ext cx="5729705" cy="3683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358278" y="4602148"/>
            <a:ext cx="5729705" cy="3683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Page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693801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>
                <a:latin typeface="Times New Roman" panose="02020603050405020304" pitchFamily="18" charset="0"/>
                <a:cs typeface="Times New Roman" panose="02020603050405020304" pitchFamily="18" charset="0"/>
              </a:rPr>
              <a:t>Last week work </a:t>
            </a:r>
            <a:r>
              <a:rPr lang="zh-CN" altLang="en-US" sz="480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CN" sz="4800">
                <a:latin typeface="Times New Roman" panose="02020603050405020304" pitchFamily="18" charset="0"/>
                <a:cs typeface="Times New Roman" panose="02020603050405020304" pitchFamily="18" charset="0"/>
              </a:rPr>
              <a:t>Front end</a:t>
            </a:r>
            <a:endParaRPr lang="zh-CN" altLang="en-US" sz="4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upload_post_object_v2_960217463"/>
          <p:cNvPicPr>
            <a:picLocks noChangeAspect="1"/>
          </p:cNvPicPr>
          <p:nvPr/>
        </p:nvPicPr>
        <p:blipFill>
          <a:blip r:embed="rId4"/>
          <a:srcRect t="-3041" b="3594"/>
          <a:stretch>
            <a:fillRect/>
          </a:stretch>
        </p:blipFill>
        <p:spPr>
          <a:xfrm>
            <a:off x="287954" y="1389271"/>
            <a:ext cx="5586413" cy="2421692"/>
          </a:xfrm>
          <a:prstGeom prst="rect">
            <a:avLst/>
          </a:prstGeom>
        </p:spPr>
      </p:pic>
      <p:pic>
        <p:nvPicPr>
          <p:cNvPr id="7" name="图片 6" descr="upload_post_object_v2_3250663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2581" y="3564615"/>
            <a:ext cx="5987396" cy="2972575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6185710" y="1996669"/>
            <a:ext cx="6006336" cy="1567945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285750" indent="-285750"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static data and using the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Echarts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 to </a:t>
            </a:r>
          </a:p>
          <a:p>
            <a:pPr indent="0">
              <a:buNone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the drawing of the K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diagram.</a:t>
            </a:r>
          </a:p>
          <a:p>
            <a:pPr indent="0">
              <a:buNone/>
            </a:pP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299710" y="4039408"/>
            <a:ext cx="5796290" cy="1567945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285750" indent="-285750"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static data and using the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Echarts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 to </a:t>
            </a:r>
          </a:p>
          <a:p>
            <a:pPr indent="0">
              <a:buNone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the drawing of the K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diagram.</a:t>
            </a:r>
          </a:p>
          <a:p>
            <a:pPr marL="285750" indent="-285750"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the preliminary layout of the page. </a:t>
            </a:r>
          </a:p>
          <a:p>
            <a:pPr indent="0">
              <a:buNone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container consists of a header and a main </a:t>
            </a:r>
          </a:p>
          <a:p>
            <a:pPr indent="0">
              <a:buNone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section, where there is a navigation bar, website </a:t>
            </a:r>
          </a:p>
          <a:p>
            <a:pPr indent="0">
              <a:buNone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logo, user login information, and more. In the main section of the homepage, there is a complex </a:t>
            </a:r>
          </a:p>
          <a:p>
            <a:pPr indent="0">
              <a:buNone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chart area for stocks, the top ten stock areas recommended by the recommendation system, </a:t>
            </a:r>
          </a:p>
          <a:p>
            <a:pPr indent="0">
              <a:buNone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 comment area below.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201104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zh-CN" altLang="en-US" sz="4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 descr="upload_post_object_v2_22624256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3288" y="2453677"/>
            <a:ext cx="7105359" cy="3982096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754254" y="1295944"/>
            <a:ext cx="10332794" cy="98993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 algn="l">
              <a:buChar char="•"/>
            </a:pPr>
            <a:r>
              <a:rPr lang="en-US" sz="2000" b="0">
                <a:solidFill>
                  <a:srgbClr val="4C4C4C"/>
                </a:solidFill>
                <a:latin typeface="PT Serif" charset="0"/>
              </a:rPr>
              <a:t>yfinance</a:t>
            </a:r>
            <a:r>
              <a:rPr lang="en-US" altLang="zh-CN" sz="2000" b="0">
                <a:solidFill>
                  <a:srgbClr val="4C4C4C"/>
                </a:solidFill>
                <a:latin typeface="PT Serif" charset="0"/>
              </a:rPr>
              <a:t>:  </a:t>
            </a:r>
            <a:r>
              <a:rPr lang="en-US" sz="2000" b="0">
                <a:solidFill>
                  <a:srgbClr val="4C4C4C"/>
                </a:solidFill>
                <a:latin typeface="PT Serif" charset="0"/>
              </a:rPr>
              <a:t>It's an open-source tool that uses Yahoo's publicly available APIs </a:t>
            </a:r>
            <a:r>
              <a:rPr lang="en-US" altLang="zh-CN" sz="2000" b="0">
                <a:solidFill>
                  <a:srgbClr val="4C4C4C"/>
                </a:solidFill>
                <a:latin typeface="PT Serif" charset="0"/>
              </a:rPr>
              <a:t>to get latest financial market data. We will use this libarary to obtain our stock dataset from yahoo finance website.</a:t>
            </a:r>
            <a:endParaRPr lang="en-US" altLang="en-US" sz="2000" b="0">
              <a:solidFill>
                <a:srgbClr val="4C4C4C"/>
              </a:solidFill>
              <a:latin typeface="PT Serif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52052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for Backend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288000" y="1367111"/>
            <a:ext cx="4017443" cy="98993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/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To implement query asynchronously from main backend server used Java, we create query task through message queue (In our system, it is the </a:t>
            </a:r>
            <a:r>
              <a:rPr lang="en-US" altLang="en-US" sz="2000" b="0" dirty="0" err="1">
                <a:solidFill>
                  <a:srgbClr val="4C4C4C"/>
                </a:solidFill>
                <a:latin typeface="PT Serif" charset="0"/>
              </a:rPr>
              <a:t>rabbitmq</a:t>
            </a:r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 clusters deployed in 4 servers.)</a:t>
            </a:r>
          </a:p>
          <a:p>
            <a:pPr algn="l"/>
            <a:endParaRPr lang="en-US" altLang="en-US" sz="2000" dirty="0">
              <a:solidFill>
                <a:srgbClr val="4C4C4C"/>
              </a:solidFill>
              <a:latin typeface="PT Serif" charset="0"/>
            </a:endParaRPr>
          </a:p>
          <a:p>
            <a:pPr algn="l"/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Pika in python has been used as the listener of the new task.</a:t>
            </a:r>
          </a:p>
          <a:p>
            <a:pPr algn="l"/>
            <a:endParaRPr lang="en-US" altLang="en-US" sz="2000" dirty="0">
              <a:solidFill>
                <a:srgbClr val="4C4C4C"/>
              </a:solidFill>
              <a:latin typeface="PT Serif" charset="0"/>
            </a:endParaRPr>
          </a:p>
          <a:p>
            <a:pPr algn="l"/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When the query from yahoo through </a:t>
            </a:r>
            <a:r>
              <a:rPr lang="en-US" altLang="en-US" sz="2000" b="0" dirty="0" err="1">
                <a:solidFill>
                  <a:srgbClr val="4C4C4C"/>
                </a:solidFill>
                <a:latin typeface="PT Serif" charset="0"/>
              </a:rPr>
              <a:t>yfinance</a:t>
            </a:r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 is over, the result will also be added to the message queue listened by Spring Boot.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3BD8C5-E78C-DAD1-5008-F4D9B6CAC62C}"/>
              </a:ext>
            </a:extLst>
          </p:cNvPr>
          <p:cNvSpPr txBox="1"/>
          <p:nvPr/>
        </p:nvSpPr>
        <p:spPr>
          <a:xfrm>
            <a:off x="6232636" y="1295943"/>
            <a:ext cx="5205112" cy="98993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/>
            <a:endParaRPr lang="en-US" altLang="en-US" sz="2000" b="0" dirty="0">
              <a:solidFill>
                <a:srgbClr val="4C4C4C"/>
              </a:solidFill>
              <a:latin typeface="PT Serif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F8B8CF8-417C-1931-5258-8477ACF48E5B}"/>
              </a:ext>
            </a:extLst>
          </p:cNvPr>
          <p:cNvSpPr txBox="1"/>
          <p:nvPr/>
        </p:nvSpPr>
        <p:spPr>
          <a:xfrm>
            <a:off x="4183117" y="1295943"/>
            <a:ext cx="8261131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import 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pika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import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yfinance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as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yf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import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json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from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utils.r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</a:t>
            </a: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import 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R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def </a:t>
            </a:r>
            <a:r>
              <a:rPr lang="en-US" altLang="zh-CN" sz="1800" dirty="0">
                <a:solidFill>
                  <a:srgbClr val="00627A"/>
                </a:solidFill>
                <a:effectLst/>
                <a:latin typeface="JetBrains Mono"/>
              </a:rPr>
              <a:t>callback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ch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, method, </a:t>
            </a:r>
            <a:r>
              <a:rPr lang="en-US" altLang="zh-CN" sz="1800" dirty="0">
                <a:solidFill>
                  <a:srgbClr val="808080"/>
                </a:solidFill>
                <a:effectLst/>
                <a:latin typeface="JetBrains Mono"/>
              </a:rPr>
              <a:t>properties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, body):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r =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json.loads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(body)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code = r[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'code'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]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sh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=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yf.Ticker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(code)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hist =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sh.history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660099"/>
                </a:solidFill>
                <a:effectLst/>
                <a:latin typeface="JetBrains Mono"/>
              </a:rPr>
              <a:t>period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"25h"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lang="en-US" altLang="zh-CN" sz="1800" dirty="0">
                <a:solidFill>
                  <a:srgbClr val="660099"/>
                </a:solidFill>
                <a:effectLst/>
                <a:latin typeface="JetBrains Mono"/>
              </a:rPr>
              <a:t>interval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"1h"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a = []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for 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index, row </a:t>
            </a: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in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hist.iterrows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():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    d =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row.to_dict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    d[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'Time'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] = </a:t>
            </a:r>
            <a:r>
              <a:rPr lang="en-US" altLang="zh-CN" sz="1800" dirty="0">
                <a:solidFill>
                  <a:srgbClr val="000080"/>
                </a:solidFill>
                <a:effectLst/>
                <a:latin typeface="JetBrains Mono"/>
              </a:rPr>
              <a:t>str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(index)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a.append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(d)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if </a:t>
            </a:r>
            <a:r>
              <a:rPr lang="en-US" altLang="zh-CN" sz="1800" dirty="0" err="1">
                <a:solidFill>
                  <a:srgbClr val="000080"/>
                </a:solidFill>
                <a:effectLst/>
                <a:latin typeface="JetBrains Mono"/>
              </a:rPr>
              <a:t>len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(hist) &gt; </a:t>
            </a:r>
            <a:r>
              <a:rPr lang="en-US" altLang="zh-CN" sz="1800" dirty="0"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: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    r =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R.ok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(code).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set_data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(a)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ch.basic_publish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660099"/>
                </a:solidFill>
                <a:effectLst/>
                <a:latin typeface="JetBrains Mono"/>
              </a:rPr>
              <a:t>exchange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''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lang="en-US" altLang="zh-CN" sz="1800" dirty="0" err="1">
                <a:solidFill>
                  <a:srgbClr val="660099"/>
                </a:solidFill>
                <a:effectLst/>
                <a:latin typeface="JetBrains Mono"/>
              </a:rPr>
              <a:t>routing_key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"k-data-result"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lang="en-US" altLang="zh-CN" sz="1800" dirty="0">
                <a:solidFill>
                  <a:srgbClr val="660099"/>
                </a:solidFill>
                <a:effectLst/>
                <a:latin typeface="JetBrains Mono"/>
              </a:rPr>
              <a:t>body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json.dumps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(r))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ch.basic_ack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 err="1">
                <a:solidFill>
                  <a:srgbClr val="660099"/>
                </a:solidFill>
                <a:effectLst/>
                <a:latin typeface="JetBrains Mono"/>
              </a:rPr>
              <a:t>delivery_tag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method.delivery_tag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def </a:t>
            </a:r>
            <a:r>
              <a:rPr lang="en-US" altLang="zh-CN" sz="1800" dirty="0">
                <a:solidFill>
                  <a:srgbClr val="00627A"/>
                </a:solidFill>
                <a:effectLst/>
                <a:latin typeface="JetBrains Mono"/>
              </a:rPr>
              <a:t>main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():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connection =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pika.BlockingConnection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pika.ConnectionParameters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'localhost'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))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channel =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connection.channel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channel.basic_consume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660099"/>
                </a:solidFill>
                <a:effectLst/>
                <a:latin typeface="JetBrains Mono"/>
              </a:rPr>
              <a:t>queue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'k-data-query'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lang="en-US" altLang="zh-CN" sz="1800" dirty="0" err="1">
                <a:solidFill>
                  <a:srgbClr val="660099"/>
                </a:solidFill>
                <a:effectLst/>
                <a:latin typeface="JetBrains Mono"/>
              </a:rPr>
              <a:t>on_message_callback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=callback, </a:t>
            </a:r>
            <a:r>
              <a:rPr lang="en-US" altLang="zh-CN" sz="1800" dirty="0" err="1">
                <a:solidFill>
                  <a:srgbClr val="660099"/>
                </a:solidFill>
                <a:effectLst/>
                <a:latin typeface="JetBrains Mono"/>
              </a:rPr>
              <a:t>auto_ack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False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channel.start_consuming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if 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__name__ == 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'__main__'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: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main()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endParaRPr lang="en-US" altLang="zh-CN" sz="1800" dirty="0">
              <a:solidFill>
                <a:srgbClr val="080808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2621000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52052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for Backend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288000" y="1367111"/>
            <a:ext cx="4017443" cy="98993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/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To implement query asynchronously from main backend server used Java, we create query task through message queue (In our system, it is the </a:t>
            </a:r>
            <a:r>
              <a:rPr lang="en-US" altLang="en-US" sz="2000" b="0" dirty="0" err="1">
                <a:solidFill>
                  <a:srgbClr val="4C4C4C"/>
                </a:solidFill>
                <a:latin typeface="PT Serif" charset="0"/>
              </a:rPr>
              <a:t>rabbitmq</a:t>
            </a:r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 clusters deployed in 4 servers.)</a:t>
            </a:r>
          </a:p>
          <a:p>
            <a:pPr algn="l"/>
            <a:endParaRPr lang="en-US" altLang="en-US" sz="2000" dirty="0">
              <a:solidFill>
                <a:srgbClr val="4C4C4C"/>
              </a:solidFill>
              <a:latin typeface="PT Serif" charset="0"/>
            </a:endParaRPr>
          </a:p>
          <a:p>
            <a:pPr algn="l"/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Pika in python has been used as the listener of the new task.</a:t>
            </a:r>
          </a:p>
          <a:p>
            <a:pPr algn="l"/>
            <a:endParaRPr lang="en-US" altLang="en-US" sz="2000" dirty="0">
              <a:solidFill>
                <a:srgbClr val="4C4C4C"/>
              </a:solidFill>
              <a:latin typeface="PT Serif" charset="0"/>
            </a:endParaRPr>
          </a:p>
          <a:p>
            <a:pPr algn="l"/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When the query from yahoo through </a:t>
            </a:r>
            <a:r>
              <a:rPr lang="en-US" altLang="en-US" sz="2000" b="0" dirty="0" err="1">
                <a:solidFill>
                  <a:srgbClr val="4C4C4C"/>
                </a:solidFill>
                <a:latin typeface="PT Serif" charset="0"/>
              </a:rPr>
              <a:t>yfinance</a:t>
            </a:r>
            <a:r>
              <a:rPr lang="en-US" altLang="en-US" sz="2000" b="0" dirty="0">
                <a:solidFill>
                  <a:srgbClr val="4C4C4C"/>
                </a:solidFill>
                <a:latin typeface="PT Serif" charset="0"/>
              </a:rPr>
              <a:t> is over, the result will also be added to the message queue listened by Spring Boot.</a:t>
            </a:r>
          </a:p>
          <a:p>
            <a:pPr algn="l"/>
            <a:endParaRPr lang="en-US" altLang="en-US" sz="2000" b="0" dirty="0">
              <a:solidFill>
                <a:srgbClr val="4C4C4C"/>
              </a:solidFill>
              <a:latin typeface="PT Serif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3BD8C5-E78C-DAD1-5008-F4D9B6CAC62C}"/>
              </a:ext>
            </a:extLst>
          </p:cNvPr>
          <p:cNvSpPr txBox="1"/>
          <p:nvPr/>
        </p:nvSpPr>
        <p:spPr>
          <a:xfrm>
            <a:off x="6232636" y="1295943"/>
            <a:ext cx="5205112" cy="98993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/>
            <a:endParaRPr lang="en-US" altLang="en-US" sz="2000" b="0" dirty="0">
              <a:solidFill>
                <a:srgbClr val="4C4C4C"/>
              </a:solidFill>
              <a:latin typeface="PT Serif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F8B8CF8-417C-1931-5258-8477ACF48E5B}"/>
              </a:ext>
            </a:extLst>
          </p:cNvPr>
          <p:cNvSpPr txBox="1"/>
          <p:nvPr/>
        </p:nvSpPr>
        <p:spPr>
          <a:xfrm>
            <a:off x="4183117" y="1295943"/>
            <a:ext cx="826113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def </a:t>
            </a:r>
            <a:r>
              <a:rPr lang="en-US" altLang="zh-CN" sz="1800" dirty="0">
                <a:solidFill>
                  <a:srgbClr val="00627A"/>
                </a:solidFill>
                <a:effectLst/>
                <a:latin typeface="JetBrains Mono"/>
              </a:rPr>
              <a:t>main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():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connection =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pika.BlockingConnection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pika.ConnectionParameters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'localhost'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))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channel =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connection.channel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channel.basic_consume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660099"/>
                </a:solidFill>
                <a:effectLst/>
                <a:latin typeface="JetBrains Mono"/>
              </a:rPr>
              <a:t>queue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'k-data-query'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lang="en-US" altLang="zh-CN" sz="1800" dirty="0" err="1">
                <a:solidFill>
                  <a:srgbClr val="660099"/>
                </a:solidFill>
                <a:effectLst/>
                <a:latin typeface="JetBrains Mono"/>
              </a:rPr>
              <a:t>on_message_callback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=callback, </a:t>
            </a:r>
            <a:r>
              <a:rPr lang="en-US" altLang="zh-CN" sz="1800" dirty="0" err="1">
                <a:solidFill>
                  <a:srgbClr val="660099"/>
                </a:solidFill>
                <a:effectLst/>
                <a:latin typeface="JetBrains Mono"/>
              </a:rPr>
              <a:t>auto_ack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False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channel.start_consuming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if 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__name__ == </a:t>
            </a:r>
            <a:r>
              <a:rPr lang="en-US" altLang="zh-CN" sz="1800" dirty="0">
                <a:solidFill>
                  <a:srgbClr val="067D17"/>
                </a:solidFill>
                <a:effectLst/>
                <a:latin typeface="JetBrains Mono"/>
              </a:rPr>
              <a:t>'__main__'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: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main()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endParaRPr lang="en-US" altLang="zh-CN" sz="1800" dirty="0">
              <a:solidFill>
                <a:srgbClr val="080808"/>
              </a:solidFill>
              <a:effectLst/>
              <a:latin typeface="JetBrains Mono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4D0596F-105C-62B2-8C09-A74CD329E9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955" y="2543494"/>
            <a:ext cx="5147560" cy="402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072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42851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zh-CN" alt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query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288000" y="1367111"/>
            <a:ext cx="5019724" cy="98993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/>
            <a:r>
              <a:rPr lang="en-US" altLang="en-US" sz="2000" dirty="0">
                <a:solidFill>
                  <a:srgbClr val="4C4C4C"/>
                </a:solidFill>
                <a:latin typeface="PT Serif" charset="0"/>
              </a:rPr>
              <a:t>Lazy load pattern has been adopted in this function.</a:t>
            </a:r>
          </a:p>
          <a:p>
            <a:pPr algn="l"/>
            <a:endParaRPr lang="en-US" altLang="en-US" sz="2000" dirty="0">
              <a:solidFill>
                <a:srgbClr val="4C4C4C"/>
              </a:solidFill>
              <a:latin typeface="PT Serif" charset="0"/>
            </a:endParaRPr>
          </a:p>
          <a:p>
            <a:pPr algn="l"/>
            <a:endParaRPr lang="en-US" altLang="en-US" sz="2000" dirty="0">
              <a:solidFill>
                <a:srgbClr val="4C4C4C"/>
              </a:solidFill>
              <a:latin typeface="PT Serif" charset="0"/>
            </a:endParaRPr>
          </a:p>
          <a:p>
            <a:pPr algn="l"/>
            <a:endParaRPr lang="en-US" altLang="en-US" sz="2000" dirty="0">
              <a:solidFill>
                <a:srgbClr val="4C4C4C"/>
              </a:solidFill>
              <a:latin typeface="PT Serif" charset="0"/>
            </a:endParaRPr>
          </a:p>
          <a:p>
            <a:pPr algn="l"/>
            <a:endParaRPr lang="en-US" altLang="en-US" sz="2000" b="0" dirty="0">
              <a:solidFill>
                <a:srgbClr val="4C4C4C"/>
              </a:solidFill>
              <a:latin typeface="PT Serif" charset="0"/>
            </a:endParaRPr>
          </a:p>
          <a:p>
            <a:pPr algn="l"/>
            <a:endParaRPr lang="en-US" altLang="en-US" sz="2000" b="0" dirty="0">
              <a:solidFill>
                <a:srgbClr val="4C4C4C"/>
              </a:solidFill>
              <a:latin typeface="PT Serif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3BD8C5-E78C-DAD1-5008-F4D9B6CAC62C}"/>
              </a:ext>
            </a:extLst>
          </p:cNvPr>
          <p:cNvSpPr txBox="1"/>
          <p:nvPr/>
        </p:nvSpPr>
        <p:spPr>
          <a:xfrm>
            <a:off x="6232636" y="1295943"/>
            <a:ext cx="5205112" cy="98993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l"/>
            <a:endParaRPr lang="en-US" altLang="en-US" sz="2000" b="0" dirty="0">
              <a:solidFill>
                <a:srgbClr val="4C4C4C"/>
              </a:solidFill>
              <a:latin typeface="PT Serif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A3BC0D1-49A5-1101-9319-975FBA20AF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674" y="1203872"/>
            <a:ext cx="5862364" cy="554942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F1E8D2A-D0A4-D7FB-8EC6-2969AF007F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054" y="3544769"/>
            <a:ext cx="3952670" cy="304721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9709178-0819-F816-B716-732B947E6CFE}"/>
              </a:ext>
            </a:extLst>
          </p:cNvPr>
          <p:cNvSpPr txBox="1"/>
          <p:nvPr/>
        </p:nvSpPr>
        <p:spPr>
          <a:xfrm>
            <a:off x="288000" y="1981962"/>
            <a:ext cx="70209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9E880D"/>
                </a:solidFill>
                <a:effectLst/>
                <a:latin typeface="JetBrains Mono"/>
              </a:rPr>
              <a:t>@</a:t>
            </a:r>
            <a:r>
              <a:rPr lang="en-US" altLang="zh-CN" sz="1800" dirty="0" err="1">
                <a:solidFill>
                  <a:srgbClr val="9E880D"/>
                </a:solidFill>
                <a:effectLst/>
                <a:latin typeface="JetBrains Mono"/>
              </a:rPr>
              <a:t>RabbitListener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(queues = </a:t>
            </a:r>
            <a:r>
              <a:rPr lang="en-US" altLang="zh-CN" sz="1800" dirty="0" err="1">
                <a:solidFill>
                  <a:srgbClr val="000000"/>
                </a:solidFill>
                <a:effectLst/>
                <a:latin typeface="JetBrains Mono"/>
              </a:rPr>
              <a:t>RabbitConfiguration</a:t>
            </a:r>
            <a:r>
              <a:rPr lang="en-US" altLang="zh-CN" sz="1800" dirty="0" err="1"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lang="en-US" altLang="zh-CN" sz="1800" i="1" dirty="0" err="1">
                <a:solidFill>
                  <a:srgbClr val="871094"/>
                </a:solidFill>
                <a:effectLst/>
                <a:latin typeface="JetBrains Mono"/>
              </a:rPr>
              <a:t>K_DATA_RESULT_QUEUE_NAME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033B3"/>
                </a:solidFill>
                <a:effectLst/>
                <a:latin typeface="JetBrains Mono"/>
              </a:rPr>
              <a:t>public void </a:t>
            </a:r>
            <a:r>
              <a:rPr lang="en-US" altLang="zh-CN" sz="1800" dirty="0" err="1">
                <a:solidFill>
                  <a:srgbClr val="00627A"/>
                </a:solidFill>
                <a:effectLst/>
                <a:latin typeface="JetBrains Mono"/>
              </a:rPr>
              <a:t>saveToDB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JetBrains Mono"/>
              </a:rPr>
              <a:t>Message 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message,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                 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JetBrains Mono"/>
              </a:rPr>
              <a:t>R 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content,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                  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JetBrains Mono"/>
              </a:rPr>
              <a:t>Channel </a:t>
            </a: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channel) {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   …</a:t>
            </a:r>
            <a:b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080808"/>
                </a:solidFill>
                <a:effectLst/>
                <a:latin typeface="JetBrains Mono"/>
              </a:rPr>
              <a:t>}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4477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201104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zh-CN" altLang="en-US" sz="4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81900" y="1295944"/>
            <a:ext cx="73152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Char char="•"/>
            </a:pPr>
            <a:r>
              <a:rPr lang="en-US" altLang="zh-CN" sz="2000">
                <a:solidFill>
                  <a:srgbClr val="4C4C4C"/>
                </a:solidFill>
                <a:latin typeface="PT Serif" charset="0"/>
                <a:sym typeface="+mn-ea"/>
              </a:rPr>
              <a:t>An example of the last 1000 working days:</a:t>
            </a:r>
            <a:endParaRPr lang="en-US" altLang="en-US" sz="2000">
              <a:solidFill>
                <a:srgbClr val="4C4C4C"/>
              </a:solidFill>
              <a:latin typeface="PT Serif" charset="0"/>
              <a:sym typeface="+mn-ea"/>
            </a:endParaRPr>
          </a:p>
        </p:txBody>
      </p:sp>
      <p:pic>
        <p:nvPicPr>
          <p:cNvPr id="6" name="图片 5" descr="upload_post_object_v2_5438849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7404" y="1810694"/>
            <a:ext cx="8497126" cy="47735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 flipV="1">
            <a:off x="0" y="1031082"/>
            <a:ext cx="12192000" cy="7245"/>
          </a:xfrm>
          <a:prstGeom prst="line">
            <a:avLst/>
          </a:prstGeom>
          <a:ln w="41275">
            <a:solidFill>
              <a:srgbClr val="C4A05F"/>
            </a:solidFill>
          </a:ln>
          <a:effectLst>
            <a:outerShdw blurRad="50800" dist="38100" dir="5400000" algn="t" rotWithShape="0">
              <a:srgbClr val="C4A05F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卡通人物&#10;&#10;中度可信度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" y="288000"/>
            <a:ext cx="893885" cy="10079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58278" y="201175"/>
            <a:ext cx="59779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– Closing Price</a:t>
            </a:r>
            <a:endParaRPr lang="zh-CN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 descr="upload_post_object_v2_34019679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4035" y="1295944"/>
            <a:ext cx="8094530" cy="53605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957</Words>
  <Application>Microsoft Macintosh PowerPoint</Application>
  <PresentationFormat>宽屏</PresentationFormat>
  <Paragraphs>126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微软雅黑</vt:lpstr>
      <vt:lpstr>Google Sans</vt:lpstr>
      <vt:lpstr>JetBrains Mono</vt:lpstr>
      <vt:lpstr>Arial</vt:lpstr>
      <vt:lpstr>Calibri</vt:lpstr>
      <vt:lpstr>PT Serif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Jianzhang Du</cp:lastModifiedBy>
  <cp:revision>2</cp:revision>
  <dcterms:created xsi:type="dcterms:W3CDTF">2023-06-13T13:57:09Z</dcterms:created>
  <dcterms:modified xsi:type="dcterms:W3CDTF">2023-06-14T02:56:33Z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  <property fmtid="{D5CDD505-2E9C-101B-9397-08002B2CF9AE}" pid="3" name="ICV">
    <vt:lpwstr>B75C98F4C40948689CB49D1002CA5FAC</vt:lpwstr>
  </property>
</Properties>
</file>